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pp.p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I am…  this is…. And we are going to introduce our project we’ve modestly dubbed ProJump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8163c98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8163c9841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 are…</a:t>
            </a:r>
            <a:endParaRPr/>
          </a:p>
          <a:p>
            <a:pPr indent="0" lvl="0" marL="0" rtl="0" algn="l">
              <a:spcBef>
                <a:spcPts val="0"/>
              </a:spcBef>
              <a:spcAft>
                <a:spcPts val="0"/>
              </a:spcAft>
              <a:buNone/>
            </a:pPr>
            <a:r>
              <a:rPr lang="en"/>
              <a:t>We are developing an application to detect jumps and measure their height using IMU.. there are several </a:t>
            </a:r>
            <a:r>
              <a:rPr lang="en"/>
              <a:t>steps</a:t>
            </a:r>
            <a:r>
              <a:rPr lang="en"/>
              <a:t> in the process which we shall go into more detail about </a:t>
            </a:r>
            <a:endParaRPr/>
          </a:p>
          <a:p>
            <a:pPr indent="0" lvl="0" marL="0" rtl="0" algn="l">
              <a:spcBef>
                <a:spcPts val="0"/>
              </a:spcBef>
              <a:spcAft>
                <a:spcPts val="0"/>
              </a:spcAft>
              <a:buNone/>
            </a:pPr>
            <a:r>
              <a:rPr lang="en"/>
              <a:t>The intended users are initially Volleyball players, but we think that this app can have more universal application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82285c0b21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82285c0b21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issue with jump height measurement  currently is that it is confined to the </a:t>
            </a:r>
            <a:r>
              <a:rPr lang="en"/>
              <a:t>laboratory and is pretty expensive, especially the gold standard measurement using force plates is very accurate but does not allow widespread use and especially not in-field</a:t>
            </a:r>
            <a:endParaRPr/>
          </a:p>
          <a:p>
            <a:pPr indent="0" lvl="0" marL="0" rtl="0" algn="l">
              <a:spcBef>
                <a:spcPts val="0"/>
              </a:spcBef>
              <a:spcAft>
                <a:spcPts val="0"/>
              </a:spcAft>
              <a:buNone/>
            </a:pPr>
            <a:r>
              <a:rPr lang="en"/>
              <a:t>This is the main advantage with inertial measurement units (IMU) as well as being relatively cheap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8163c9841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8163c9841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aspect of working with IMU data is that it’s noisy and requires a fair bit of filtering, so the first step was to make sure we could work with the data and see if we could develop an algorithm to detect jumps and subsequently accurately estimate jump height</a:t>
            </a:r>
            <a:endParaRPr/>
          </a:p>
          <a:p>
            <a:pPr indent="0" lvl="0" marL="0" rtl="0" algn="l">
              <a:spcBef>
                <a:spcPts val="0"/>
              </a:spcBef>
              <a:spcAft>
                <a:spcPts val="0"/>
              </a:spcAft>
              <a:buNone/>
            </a:pPr>
            <a:r>
              <a:rPr lang="en"/>
              <a:t> This method we have developed based on the work of Hanna Snarberg in her masters thesis last year </a:t>
            </a:r>
            <a:endParaRPr/>
          </a:p>
          <a:p>
            <a:pPr indent="0" lvl="0" marL="0" rtl="0" algn="l">
              <a:spcBef>
                <a:spcPts val="0"/>
              </a:spcBef>
              <a:spcAft>
                <a:spcPts val="0"/>
              </a:spcAft>
              <a:buNone/>
            </a:pPr>
            <a:r>
              <a:rPr lang="en"/>
              <a:t>AHRS (Attitude and Heading Reference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 have a working algorithm we want to incorporate this into an application which is designed with the end users in mind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8163c9841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8163c9841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created an app prototype user interface which we have shared with our volleyball players for feedback - we intend to adjust according to their feedback </a:t>
            </a:r>
            <a:endParaRPr/>
          </a:p>
          <a:p>
            <a:pPr indent="0" lvl="0" marL="0" rtl="0" algn="l">
              <a:spcBef>
                <a:spcPts val="0"/>
              </a:spcBef>
              <a:spcAft>
                <a:spcPts val="0"/>
              </a:spcAft>
              <a:buNone/>
            </a:pPr>
            <a:r>
              <a:rPr b="1" lang="en"/>
              <a:t> Mention that we are going to validate the system with the National Team - probably down at the Beach</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We also created a workable web application with a simpler algorithm in real-time to make sure we could work with a live signal, then the approach will be to bring everything together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EXAMPLES OF BOTH UI and </a:t>
            </a:r>
            <a:r>
              <a:rPr lang="en" u="sng">
                <a:solidFill>
                  <a:schemeClr val="hlink"/>
                </a:solidFill>
                <a:hlinkClick r:id="rId2"/>
              </a:rPr>
              <a:t>APP.PY</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8163c9841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8163c9841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expect to show that IMU-based predictions are close to ground truth measurements. </a:t>
            </a:r>
            <a:endParaRPr/>
          </a:p>
          <a:p>
            <a:pPr indent="0" lvl="0" marL="0" rtl="0" algn="l">
              <a:spcBef>
                <a:spcPts val="0"/>
              </a:spcBef>
              <a:spcAft>
                <a:spcPts val="0"/>
              </a:spcAft>
              <a:buNone/>
            </a:pPr>
            <a:r>
              <a:rPr lang="en"/>
              <a:t>A visualization of performance over time helps coaches track progress, optimise performance and detect fatigue or reduced jump height, which could indicate injury risk.</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66600636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66600636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en" sz="1000">
                <a:solidFill>
                  <a:schemeClr val="dk1"/>
                </a:solidFill>
              </a:rPr>
              <a:t>Research and literature review of the state of the art practices in IMU sensor handling</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Using existing datasets to identify the characteristics of jump data to inform the real-time algorithm</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Build a simple app to detect different motion in real-time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Prototype user interface for the final application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Incorporate more advanced algorithm from informed by data analysis</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Validate methodology against the gold standard - Motion capture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Complete a proof of concept for the end users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Test in-field </a:t>
            </a:r>
            <a:endParaRPr sz="1000">
              <a:solidFill>
                <a:schemeClr val="dk1"/>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What went well?</a:t>
            </a:r>
            <a:endParaRPr sz="1000"/>
          </a:p>
          <a:p>
            <a:pPr indent="-292100" lvl="0" marL="457200" rtl="0" algn="l">
              <a:spcBef>
                <a:spcPts val="0"/>
              </a:spcBef>
              <a:spcAft>
                <a:spcPts val="0"/>
              </a:spcAft>
              <a:buSzPts val="1000"/>
              <a:buChar char="-"/>
            </a:pPr>
            <a:r>
              <a:rPr lang="en" sz="1000"/>
              <a:t>Complemented each other well in the group</a:t>
            </a:r>
            <a:endParaRPr sz="1000"/>
          </a:p>
          <a:p>
            <a:pPr indent="-292100" lvl="0" marL="457200" rtl="0" algn="l">
              <a:spcBef>
                <a:spcPts val="0"/>
              </a:spcBef>
              <a:spcAft>
                <a:spcPts val="0"/>
              </a:spcAft>
              <a:buSzPts val="1000"/>
              <a:buChar char="-"/>
            </a:pPr>
            <a:r>
              <a:rPr lang="en" sz="1000"/>
              <a:t>Once we got going we iterated pretty quick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What would we do differently?</a:t>
            </a:r>
            <a:endParaRPr sz="1000"/>
          </a:p>
          <a:p>
            <a:pPr indent="-292100" lvl="0" marL="457200" rtl="0" algn="l">
              <a:spcBef>
                <a:spcPts val="0"/>
              </a:spcBef>
              <a:spcAft>
                <a:spcPts val="0"/>
              </a:spcAft>
              <a:buSzPts val="1000"/>
              <a:buChar char="-"/>
            </a:pPr>
            <a:r>
              <a:rPr lang="en" sz="1000"/>
              <a:t>Ideation to action in the beginning</a:t>
            </a:r>
            <a:endParaRPr sz="1000"/>
          </a:p>
          <a:p>
            <a:pPr indent="-292100" lvl="1" marL="914400" rtl="0" algn="l">
              <a:spcBef>
                <a:spcPts val="0"/>
              </a:spcBef>
              <a:spcAft>
                <a:spcPts val="0"/>
              </a:spcAft>
              <a:buSzPts val="1000"/>
              <a:buChar char="-"/>
            </a:pPr>
            <a:r>
              <a:rPr lang="en" sz="1000"/>
              <a:t>Get started earlier (although not our fault really), earlier testing and validating - weren’t sure if we were going to do that at first  </a:t>
            </a:r>
            <a:endParaRPr sz="1000"/>
          </a:p>
          <a:p>
            <a:pPr indent="-292100" lvl="0" marL="457200" rtl="0" algn="l">
              <a:spcBef>
                <a:spcPts val="0"/>
              </a:spcBef>
              <a:spcAft>
                <a:spcPts val="0"/>
              </a:spcAft>
              <a:buSzPts val="1000"/>
              <a:buChar char="-"/>
            </a:pPr>
            <a:r>
              <a:rPr lang="en" sz="1000"/>
              <a:t>More dialogue with the athletes and developers </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6.jpg"/><Relationship Id="rId7" Type="http://schemas.openxmlformats.org/officeDocument/2006/relationships/image" Target="../media/image4.jpg"/><Relationship Id="rId8"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s://www.figma.com/make/XB7PHfP0AxwSJm6mJiWOBO/Jump-Height-Prediction-App?node-id=0-1&amp;p=f&amp;t=zpEBVgb3lUhl7NZ1-0&amp;fullscreen=1" TargetMode="External"/><Relationship Id="rId5" Type="http://schemas.openxmlformats.org/officeDocument/2006/relationships/hyperlink" Target="http://app.py" TargetMode="External"/><Relationship Id="rId6" Type="http://schemas.openxmlformats.org/officeDocument/2006/relationships/image" Target="../media/image14.png"/><Relationship Id="rId7"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s://github.com/tdjohnson1987/ProJump" TargetMode="External"/><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330275"/>
            <a:ext cx="8520600" cy="1096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3111"/>
              <a:t>ProJump</a:t>
            </a:r>
            <a:endParaRPr b="1" sz="3111"/>
          </a:p>
          <a:p>
            <a:pPr indent="0" lvl="0" marL="0" rtl="0" algn="ctr">
              <a:spcBef>
                <a:spcPts val="0"/>
              </a:spcBef>
              <a:spcAft>
                <a:spcPts val="0"/>
              </a:spcAft>
              <a:buNone/>
            </a:pPr>
            <a:r>
              <a:rPr b="1" lang="en" sz="2200">
                <a:solidFill>
                  <a:schemeClr val="dk2"/>
                </a:solidFill>
              </a:rPr>
              <a:t>IMU-based </a:t>
            </a:r>
            <a:endParaRPr b="1" sz="2200">
              <a:solidFill>
                <a:schemeClr val="dk2"/>
              </a:solidFill>
            </a:endParaRPr>
          </a:p>
          <a:p>
            <a:pPr indent="0" lvl="0" marL="0" rtl="0" algn="ctr">
              <a:spcBef>
                <a:spcPts val="0"/>
              </a:spcBef>
              <a:spcAft>
                <a:spcPts val="0"/>
              </a:spcAft>
              <a:buNone/>
            </a:pPr>
            <a:r>
              <a:rPr b="1" lang="en" sz="2200">
                <a:solidFill>
                  <a:schemeClr val="dk2"/>
                </a:solidFill>
              </a:rPr>
              <a:t>Jump Height Measurement</a:t>
            </a:r>
            <a:endParaRPr b="1" sz="2200">
              <a:solidFill>
                <a:schemeClr val="dk2"/>
              </a:solidFill>
            </a:endParaRPr>
          </a:p>
        </p:txBody>
      </p:sp>
      <p:sp>
        <p:nvSpPr>
          <p:cNvPr id="55" name="Google Shape;55;p13"/>
          <p:cNvSpPr txBox="1"/>
          <p:nvPr>
            <p:ph idx="1" type="subTitle"/>
          </p:nvPr>
        </p:nvSpPr>
        <p:spPr>
          <a:xfrm>
            <a:off x="311700" y="4391750"/>
            <a:ext cx="8520600" cy="570900"/>
          </a:xfrm>
          <a:prstGeom prst="rect">
            <a:avLst/>
          </a:prstGeom>
        </p:spPr>
        <p:txBody>
          <a:bodyPr anchorCtr="0" anchor="t" bIns="91425" lIns="91425" spcFirstLastPara="1" rIns="91425" wrap="square" tIns="91425">
            <a:normAutofit fontScale="77500" lnSpcReduction="20000"/>
          </a:bodyPr>
          <a:lstStyle/>
          <a:p>
            <a:pPr indent="0" lvl="0" marL="0" rtl="0" algn="ctr">
              <a:lnSpc>
                <a:spcPct val="90000"/>
              </a:lnSpc>
              <a:spcBef>
                <a:spcPts val="1000"/>
              </a:spcBef>
              <a:spcAft>
                <a:spcPts val="0"/>
              </a:spcAft>
              <a:buClr>
                <a:schemeClr val="dk1"/>
              </a:buClr>
              <a:buSzPct val="84615"/>
              <a:buFont typeface="Arial"/>
              <a:buNone/>
            </a:pPr>
            <a:r>
              <a:rPr lang="en" sz="1300">
                <a:solidFill>
                  <a:schemeClr val="dk1"/>
                </a:solidFill>
              </a:rPr>
              <a:t>Group members:</a:t>
            </a:r>
            <a:endParaRPr sz="1300">
              <a:solidFill>
                <a:schemeClr val="dk1"/>
              </a:solidFill>
            </a:endParaRPr>
          </a:p>
          <a:p>
            <a:pPr indent="0" lvl="0" marL="0" rtl="0" algn="ctr">
              <a:lnSpc>
                <a:spcPct val="90000"/>
              </a:lnSpc>
              <a:spcBef>
                <a:spcPts val="1000"/>
              </a:spcBef>
              <a:spcAft>
                <a:spcPts val="0"/>
              </a:spcAft>
              <a:buNone/>
            </a:pPr>
            <a:r>
              <a:rPr lang="en" sz="1300">
                <a:solidFill>
                  <a:schemeClr val="dk1"/>
                </a:solidFill>
              </a:rPr>
              <a:t>Thomas, Abren, Shubh, Sokol, Negar</a:t>
            </a:r>
            <a:endParaRPr/>
          </a:p>
        </p:txBody>
      </p:sp>
      <p:pic>
        <p:nvPicPr>
          <p:cNvPr id="56" name="Google Shape;56;p13"/>
          <p:cNvPicPr preferRelativeResize="0"/>
          <p:nvPr/>
        </p:nvPicPr>
        <p:blipFill>
          <a:blip r:embed="rId4">
            <a:alphaModFix/>
          </a:blip>
          <a:stretch>
            <a:fillRect/>
          </a:stretch>
        </p:blipFill>
        <p:spPr>
          <a:xfrm>
            <a:off x="8225500" y="111425"/>
            <a:ext cx="726575" cy="80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814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200"/>
              <a:t>Project introduction</a:t>
            </a:r>
            <a:endParaRPr/>
          </a:p>
        </p:txBody>
      </p:sp>
      <p:pic>
        <p:nvPicPr>
          <p:cNvPr id="62" name="Google Shape;62;p14"/>
          <p:cNvPicPr preferRelativeResize="0"/>
          <p:nvPr/>
        </p:nvPicPr>
        <p:blipFill>
          <a:blip r:embed="rId3">
            <a:alphaModFix/>
          </a:blip>
          <a:stretch>
            <a:fillRect/>
          </a:stretch>
        </p:blipFill>
        <p:spPr>
          <a:xfrm>
            <a:off x="8225500" y="111425"/>
            <a:ext cx="726575" cy="806675"/>
          </a:xfrm>
          <a:prstGeom prst="rect">
            <a:avLst/>
          </a:prstGeom>
          <a:noFill/>
          <a:ln>
            <a:noFill/>
          </a:ln>
        </p:spPr>
      </p:pic>
      <p:sp>
        <p:nvSpPr>
          <p:cNvPr id="63" name="Google Shape;63;p14"/>
          <p:cNvSpPr txBox="1"/>
          <p:nvPr/>
        </p:nvSpPr>
        <p:spPr>
          <a:xfrm>
            <a:off x="382775" y="1185400"/>
            <a:ext cx="349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IMU application to detect jumps and measure jump height </a:t>
            </a:r>
            <a:endParaRPr>
              <a:solidFill>
                <a:schemeClr val="dk2"/>
              </a:solidFill>
            </a:endParaRPr>
          </a:p>
        </p:txBody>
      </p:sp>
      <p:sp>
        <p:nvSpPr>
          <p:cNvPr id="64" name="Google Shape;64;p14"/>
          <p:cNvSpPr txBox="1"/>
          <p:nvPr/>
        </p:nvSpPr>
        <p:spPr>
          <a:xfrm>
            <a:off x="4687825" y="3959625"/>
            <a:ext cx="4308000" cy="1183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Char char="●"/>
            </a:pPr>
            <a:r>
              <a:rPr lang="en">
                <a:solidFill>
                  <a:schemeClr val="dk2"/>
                </a:solidFill>
              </a:rPr>
              <a:t>Volleyball players</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Coaches</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Other jump sports </a:t>
            </a:r>
            <a:r>
              <a:rPr lang="en">
                <a:solidFill>
                  <a:schemeClr val="dk2"/>
                </a:solidFill>
              </a:rPr>
              <a:t>professionals and coaches </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Weekend warriors</a:t>
            </a:r>
            <a:endParaRPr>
              <a:solidFill>
                <a:schemeClr val="dk2"/>
              </a:solidFill>
            </a:endParaRPr>
          </a:p>
        </p:txBody>
      </p:sp>
      <p:sp>
        <p:nvSpPr>
          <p:cNvPr id="65" name="Google Shape;65;p14"/>
          <p:cNvSpPr txBox="1"/>
          <p:nvPr/>
        </p:nvSpPr>
        <p:spPr>
          <a:xfrm>
            <a:off x="382775" y="911350"/>
            <a:ext cx="25956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Overview</a:t>
            </a:r>
            <a:endParaRPr b="1">
              <a:solidFill>
                <a:schemeClr val="dk1"/>
              </a:solidFill>
            </a:endParaRPr>
          </a:p>
        </p:txBody>
      </p:sp>
      <p:sp>
        <p:nvSpPr>
          <p:cNvPr id="66" name="Google Shape;66;p14"/>
          <p:cNvSpPr txBox="1"/>
          <p:nvPr/>
        </p:nvSpPr>
        <p:spPr>
          <a:xfrm>
            <a:off x="4438475" y="3678125"/>
            <a:ext cx="25956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Users </a:t>
            </a:r>
            <a:endParaRPr b="1">
              <a:solidFill>
                <a:schemeClr val="dk1"/>
              </a:solidFill>
            </a:endParaRPr>
          </a:p>
        </p:txBody>
      </p:sp>
      <p:sp>
        <p:nvSpPr>
          <p:cNvPr id="67" name="Google Shape;67;p14"/>
          <p:cNvSpPr txBox="1"/>
          <p:nvPr/>
        </p:nvSpPr>
        <p:spPr>
          <a:xfrm>
            <a:off x="450175" y="1845250"/>
            <a:ext cx="3906900" cy="1938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IMU in-field and in-game measurements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Jump detection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Filtering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Jump height measurement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Video capture </a:t>
            </a:r>
            <a:r>
              <a:rPr lang="en">
                <a:solidFill>
                  <a:schemeClr val="dk1"/>
                </a:solidFill>
              </a:rPr>
              <a:t>and</a:t>
            </a:r>
            <a:r>
              <a:rPr lang="en">
                <a:solidFill>
                  <a:schemeClr val="dk1"/>
                </a:solidFill>
              </a:rPr>
              <a:t> force plate validation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Easy to use app user interface</a:t>
            </a:r>
            <a:endParaRPr>
              <a:solidFill>
                <a:schemeClr val="dk1"/>
              </a:solidFill>
            </a:endParaRPr>
          </a:p>
        </p:txBody>
      </p:sp>
      <p:pic>
        <p:nvPicPr>
          <p:cNvPr id="68" name="Google Shape;68;p14"/>
          <p:cNvPicPr preferRelativeResize="0"/>
          <p:nvPr/>
        </p:nvPicPr>
        <p:blipFill>
          <a:blip r:embed="rId4">
            <a:alphaModFix amt="55000"/>
          </a:blip>
          <a:stretch>
            <a:fillRect/>
          </a:stretch>
        </p:blipFill>
        <p:spPr>
          <a:xfrm rot="-5400000">
            <a:off x="5426601" y="118462"/>
            <a:ext cx="2452100" cy="43593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69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200"/>
              <a:t>Problem Statement</a:t>
            </a:r>
            <a:endParaRPr/>
          </a:p>
        </p:txBody>
      </p:sp>
      <p:pic>
        <p:nvPicPr>
          <p:cNvPr id="74" name="Google Shape;74;p15"/>
          <p:cNvPicPr preferRelativeResize="0"/>
          <p:nvPr/>
        </p:nvPicPr>
        <p:blipFill>
          <a:blip r:embed="rId3">
            <a:alphaModFix/>
          </a:blip>
          <a:stretch>
            <a:fillRect/>
          </a:stretch>
        </p:blipFill>
        <p:spPr>
          <a:xfrm>
            <a:off x="8225500" y="111425"/>
            <a:ext cx="726575" cy="806675"/>
          </a:xfrm>
          <a:prstGeom prst="rect">
            <a:avLst/>
          </a:prstGeom>
          <a:noFill/>
          <a:ln>
            <a:noFill/>
          </a:ln>
        </p:spPr>
      </p:pic>
      <p:sp>
        <p:nvSpPr>
          <p:cNvPr id="75" name="Google Shape;75;p15"/>
          <p:cNvSpPr txBox="1"/>
          <p:nvPr/>
        </p:nvSpPr>
        <p:spPr>
          <a:xfrm>
            <a:off x="382775" y="1185400"/>
            <a:ext cx="25956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Force Plate / Motion Capture </a:t>
            </a:r>
            <a:endParaRPr>
              <a:solidFill>
                <a:schemeClr val="dk2"/>
              </a:solidFill>
            </a:endParaRPr>
          </a:p>
        </p:txBody>
      </p:sp>
      <p:sp>
        <p:nvSpPr>
          <p:cNvPr id="76" name="Google Shape;76;p15"/>
          <p:cNvSpPr txBox="1"/>
          <p:nvPr/>
        </p:nvSpPr>
        <p:spPr>
          <a:xfrm>
            <a:off x="5888625" y="1185400"/>
            <a:ext cx="30252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IMU (Inertial Measurement Unit) Sensor </a:t>
            </a:r>
            <a:endParaRPr>
              <a:solidFill>
                <a:schemeClr val="dk2"/>
              </a:solidFill>
            </a:endParaRPr>
          </a:p>
        </p:txBody>
      </p:sp>
      <p:pic>
        <p:nvPicPr>
          <p:cNvPr id="77" name="Google Shape;77;p15" title="6.png"/>
          <p:cNvPicPr preferRelativeResize="0"/>
          <p:nvPr/>
        </p:nvPicPr>
        <p:blipFill>
          <a:blip r:embed="rId4">
            <a:alphaModFix/>
          </a:blip>
          <a:stretch>
            <a:fillRect/>
          </a:stretch>
        </p:blipFill>
        <p:spPr>
          <a:xfrm>
            <a:off x="382775" y="1557425"/>
            <a:ext cx="3064550" cy="2174226"/>
          </a:xfrm>
          <a:prstGeom prst="rect">
            <a:avLst/>
          </a:prstGeom>
          <a:noFill/>
          <a:ln>
            <a:noFill/>
          </a:ln>
        </p:spPr>
      </p:pic>
      <p:pic>
        <p:nvPicPr>
          <p:cNvPr id="78" name="Google Shape;78;p15" title="7.png"/>
          <p:cNvPicPr preferRelativeResize="0"/>
          <p:nvPr/>
        </p:nvPicPr>
        <p:blipFill>
          <a:blip r:embed="rId5">
            <a:alphaModFix/>
          </a:blip>
          <a:stretch>
            <a:fillRect/>
          </a:stretch>
        </p:blipFill>
        <p:spPr>
          <a:xfrm>
            <a:off x="3422875" y="2274625"/>
            <a:ext cx="2185551" cy="1457024"/>
          </a:xfrm>
          <a:prstGeom prst="rect">
            <a:avLst/>
          </a:prstGeom>
          <a:noFill/>
          <a:ln>
            <a:noFill/>
          </a:ln>
        </p:spPr>
      </p:pic>
      <p:pic>
        <p:nvPicPr>
          <p:cNvPr id="79" name="Google Shape;79;p15"/>
          <p:cNvPicPr preferRelativeResize="0"/>
          <p:nvPr/>
        </p:nvPicPr>
        <p:blipFill>
          <a:blip r:embed="rId6">
            <a:alphaModFix/>
          </a:blip>
          <a:stretch>
            <a:fillRect/>
          </a:stretch>
        </p:blipFill>
        <p:spPr>
          <a:xfrm>
            <a:off x="216275" y="4013500"/>
            <a:ext cx="3111176" cy="1018200"/>
          </a:xfrm>
          <a:prstGeom prst="rect">
            <a:avLst/>
          </a:prstGeom>
          <a:noFill/>
          <a:ln>
            <a:noFill/>
          </a:ln>
        </p:spPr>
      </p:pic>
      <p:sp>
        <p:nvSpPr>
          <p:cNvPr id="80" name="Google Shape;80;p15"/>
          <p:cNvSpPr/>
          <p:nvPr/>
        </p:nvSpPr>
        <p:spPr>
          <a:xfrm>
            <a:off x="216275" y="3731650"/>
            <a:ext cx="467700" cy="2862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 name="Google Shape;81;p15"/>
          <p:cNvPicPr preferRelativeResize="0"/>
          <p:nvPr/>
        </p:nvPicPr>
        <p:blipFill>
          <a:blip r:embed="rId7">
            <a:alphaModFix/>
          </a:blip>
          <a:stretch>
            <a:fillRect/>
          </a:stretch>
        </p:blipFill>
        <p:spPr>
          <a:xfrm>
            <a:off x="3170575" y="4013500"/>
            <a:ext cx="1272525" cy="364225"/>
          </a:xfrm>
          <a:prstGeom prst="rect">
            <a:avLst/>
          </a:prstGeom>
          <a:noFill/>
          <a:ln>
            <a:noFill/>
          </a:ln>
        </p:spPr>
      </p:pic>
      <p:sp>
        <p:nvSpPr>
          <p:cNvPr id="82" name="Google Shape;82;p15"/>
          <p:cNvSpPr/>
          <p:nvPr/>
        </p:nvSpPr>
        <p:spPr>
          <a:xfrm>
            <a:off x="3198588" y="3693400"/>
            <a:ext cx="381600" cy="362700"/>
          </a:xfrm>
          <a:prstGeom prst="mathPlus">
            <a:avLst>
              <a:gd fmla="val 2352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3" name="Google Shape;83;p15"/>
          <p:cNvCxnSpPr/>
          <p:nvPr/>
        </p:nvCxnSpPr>
        <p:spPr>
          <a:xfrm>
            <a:off x="5688500" y="1280850"/>
            <a:ext cx="0" cy="3645300"/>
          </a:xfrm>
          <a:prstGeom prst="straightConnector1">
            <a:avLst/>
          </a:prstGeom>
          <a:noFill/>
          <a:ln cap="flat" cmpd="sng" w="9525">
            <a:solidFill>
              <a:schemeClr val="dk2"/>
            </a:solidFill>
            <a:prstDash val="solid"/>
            <a:round/>
            <a:headEnd len="med" w="med" type="none"/>
            <a:tailEnd len="med" w="med" type="none"/>
          </a:ln>
        </p:spPr>
      </p:cxnSp>
      <p:pic>
        <p:nvPicPr>
          <p:cNvPr id="84" name="Google Shape;84;p15" title="imu_placement.jpg"/>
          <p:cNvPicPr preferRelativeResize="0"/>
          <p:nvPr/>
        </p:nvPicPr>
        <p:blipFill rotWithShape="1">
          <a:blip r:embed="rId8">
            <a:alphaModFix/>
          </a:blip>
          <a:srcRect b="11480" l="0" r="0" t="11472"/>
          <a:stretch/>
        </p:blipFill>
        <p:spPr>
          <a:xfrm>
            <a:off x="6094825" y="1843326"/>
            <a:ext cx="2256102" cy="2650926"/>
          </a:xfrm>
          <a:prstGeom prst="rect">
            <a:avLst/>
          </a:prstGeom>
          <a:noFill/>
          <a:ln>
            <a:noFill/>
          </a:ln>
        </p:spPr>
      </p:pic>
      <p:pic>
        <p:nvPicPr>
          <p:cNvPr id="85" name="Google Shape;85;p15"/>
          <p:cNvPicPr preferRelativeResize="0"/>
          <p:nvPr/>
        </p:nvPicPr>
        <p:blipFill>
          <a:blip r:embed="rId9">
            <a:alphaModFix/>
          </a:blip>
          <a:stretch>
            <a:fillRect/>
          </a:stretch>
        </p:blipFill>
        <p:spPr>
          <a:xfrm>
            <a:off x="7912075" y="4425757"/>
            <a:ext cx="1104775" cy="533343"/>
          </a:xfrm>
          <a:prstGeom prst="rect">
            <a:avLst/>
          </a:prstGeom>
          <a:noFill/>
          <a:ln>
            <a:noFill/>
          </a:ln>
        </p:spPr>
      </p:pic>
      <p:sp>
        <p:nvSpPr>
          <p:cNvPr id="86" name="Google Shape;86;p15"/>
          <p:cNvSpPr/>
          <p:nvPr/>
        </p:nvSpPr>
        <p:spPr>
          <a:xfrm>
            <a:off x="8273663" y="4014263"/>
            <a:ext cx="381600" cy="362700"/>
          </a:xfrm>
          <a:prstGeom prst="mathPlus">
            <a:avLst>
              <a:gd fmla="val 2352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5"/>
          <p:cNvSpPr txBox="1"/>
          <p:nvPr/>
        </p:nvSpPr>
        <p:spPr>
          <a:xfrm>
            <a:off x="382775" y="911350"/>
            <a:ext cx="25956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Prior Techniques:</a:t>
            </a:r>
            <a:endParaRPr b="1">
              <a:solidFill>
                <a:schemeClr val="dk1"/>
              </a:solidFill>
            </a:endParaRPr>
          </a:p>
        </p:txBody>
      </p:sp>
      <p:sp>
        <p:nvSpPr>
          <p:cNvPr id="88" name="Google Shape;88;p15"/>
          <p:cNvSpPr txBox="1"/>
          <p:nvPr/>
        </p:nvSpPr>
        <p:spPr>
          <a:xfrm>
            <a:off x="5888625" y="911350"/>
            <a:ext cx="25956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New Technique:</a:t>
            </a:r>
            <a:endParaRPr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cxnSp>
        <p:nvCxnSpPr>
          <p:cNvPr id="93" name="Google Shape;93;p16"/>
          <p:cNvCxnSpPr/>
          <p:nvPr/>
        </p:nvCxnSpPr>
        <p:spPr>
          <a:xfrm flipH="1">
            <a:off x="4920575" y="1062700"/>
            <a:ext cx="21000" cy="25878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6"/>
          <p:cNvSpPr txBox="1"/>
          <p:nvPr>
            <p:ph type="title"/>
          </p:nvPr>
        </p:nvSpPr>
        <p:spPr>
          <a:xfrm>
            <a:off x="311700" y="269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200"/>
              <a:t>Technical Approach</a:t>
            </a:r>
            <a:endParaRPr/>
          </a:p>
        </p:txBody>
      </p:sp>
      <p:pic>
        <p:nvPicPr>
          <p:cNvPr id="95" name="Google Shape;95;p16"/>
          <p:cNvPicPr preferRelativeResize="0"/>
          <p:nvPr/>
        </p:nvPicPr>
        <p:blipFill>
          <a:blip r:embed="rId3">
            <a:alphaModFix/>
          </a:blip>
          <a:stretch>
            <a:fillRect/>
          </a:stretch>
        </p:blipFill>
        <p:spPr>
          <a:xfrm>
            <a:off x="8225500" y="111425"/>
            <a:ext cx="726575" cy="806675"/>
          </a:xfrm>
          <a:prstGeom prst="rect">
            <a:avLst/>
          </a:prstGeom>
          <a:noFill/>
          <a:ln>
            <a:noFill/>
          </a:ln>
        </p:spPr>
      </p:pic>
      <p:sp>
        <p:nvSpPr>
          <p:cNvPr id="96" name="Google Shape;96;p16"/>
          <p:cNvSpPr txBox="1"/>
          <p:nvPr/>
        </p:nvSpPr>
        <p:spPr>
          <a:xfrm>
            <a:off x="1435300" y="1541800"/>
            <a:ext cx="3492300" cy="623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AutoNum type="arabicPeriod"/>
            </a:pPr>
            <a:r>
              <a:rPr b="1" lang="en">
                <a:solidFill>
                  <a:schemeClr val="dk1"/>
                </a:solidFill>
              </a:rPr>
              <a:t>Exploratory data analysis, </a:t>
            </a:r>
            <a:r>
              <a:rPr b="1" lang="en">
                <a:solidFill>
                  <a:schemeClr val="dk1"/>
                </a:solidFill>
              </a:rPr>
              <a:t>visualization and jump detection</a:t>
            </a:r>
            <a:endParaRPr b="1">
              <a:solidFill>
                <a:schemeClr val="dk1"/>
              </a:solidFill>
            </a:endParaRPr>
          </a:p>
          <a:p>
            <a:pPr indent="0" lvl="0" marL="0" rtl="0" algn="l">
              <a:spcBef>
                <a:spcPts val="0"/>
              </a:spcBef>
              <a:spcAft>
                <a:spcPts val="0"/>
              </a:spcAft>
              <a:buNone/>
            </a:pPr>
            <a:r>
              <a:t/>
            </a:r>
            <a:endParaRPr>
              <a:solidFill>
                <a:schemeClr val="dk1"/>
              </a:solidFill>
            </a:endParaRPr>
          </a:p>
        </p:txBody>
      </p:sp>
      <p:sp>
        <p:nvSpPr>
          <p:cNvPr id="97" name="Google Shape;97;p16"/>
          <p:cNvSpPr txBox="1"/>
          <p:nvPr/>
        </p:nvSpPr>
        <p:spPr>
          <a:xfrm>
            <a:off x="5312625" y="1006163"/>
            <a:ext cx="16848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 Mobile app</a:t>
            </a:r>
            <a:endParaRPr b="1">
              <a:solidFill>
                <a:schemeClr val="dk1"/>
              </a:solidFill>
            </a:endParaRPr>
          </a:p>
        </p:txBody>
      </p:sp>
      <p:pic>
        <p:nvPicPr>
          <p:cNvPr id="98" name="Google Shape;98;p16" title="11.PNG"/>
          <p:cNvPicPr preferRelativeResize="0"/>
          <p:nvPr/>
        </p:nvPicPr>
        <p:blipFill>
          <a:blip r:embed="rId4">
            <a:alphaModFix/>
          </a:blip>
          <a:stretch>
            <a:fillRect/>
          </a:stretch>
        </p:blipFill>
        <p:spPr>
          <a:xfrm>
            <a:off x="5277725" y="1647539"/>
            <a:ext cx="3836724" cy="2174836"/>
          </a:xfrm>
          <a:prstGeom prst="rect">
            <a:avLst/>
          </a:prstGeom>
          <a:noFill/>
          <a:ln>
            <a:noFill/>
          </a:ln>
        </p:spPr>
      </p:pic>
      <p:pic>
        <p:nvPicPr>
          <p:cNvPr id="99" name="Google Shape;99;p16" title="10.PNG"/>
          <p:cNvPicPr preferRelativeResize="0"/>
          <p:nvPr/>
        </p:nvPicPr>
        <p:blipFill>
          <a:blip r:embed="rId5">
            <a:alphaModFix/>
          </a:blip>
          <a:stretch>
            <a:fillRect/>
          </a:stretch>
        </p:blipFill>
        <p:spPr>
          <a:xfrm>
            <a:off x="4372025" y="3822383"/>
            <a:ext cx="1450976" cy="1052992"/>
          </a:xfrm>
          <a:prstGeom prst="rect">
            <a:avLst/>
          </a:prstGeom>
          <a:noFill/>
          <a:ln>
            <a:noFill/>
          </a:ln>
        </p:spPr>
      </p:pic>
      <p:sp>
        <p:nvSpPr>
          <p:cNvPr id="100" name="Google Shape;100;p16"/>
          <p:cNvSpPr txBox="1"/>
          <p:nvPr/>
        </p:nvSpPr>
        <p:spPr>
          <a:xfrm>
            <a:off x="725113" y="4652850"/>
            <a:ext cx="17652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highlight>
                  <a:srgbClr val="C9DAF8"/>
                </a:highlight>
              </a:rPr>
              <a:t>R</a:t>
            </a:r>
            <a:r>
              <a:rPr lang="en" sz="1000">
                <a:solidFill>
                  <a:schemeClr val="dk2"/>
                </a:solidFill>
                <a:highlight>
                  <a:srgbClr val="C9DAF8"/>
                </a:highlight>
              </a:rPr>
              <a:t>e</a:t>
            </a:r>
            <a:r>
              <a:rPr lang="en" sz="1000">
                <a:solidFill>
                  <a:schemeClr val="dk2"/>
                </a:solidFill>
                <a:highlight>
                  <a:srgbClr val="C9DAF8"/>
                </a:highlight>
              </a:rPr>
              <a:t>al-time jump detection </a:t>
            </a:r>
            <a:r>
              <a:rPr lang="en" sz="1000">
                <a:solidFill>
                  <a:schemeClr val="dk2"/>
                </a:solidFill>
                <a:highlight>
                  <a:srgbClr val="F4CCCC"/>
                </a:highlight>
              </a:rPr>
              <a:t>Jump height calculation</a:t>
            </a:r>
            <a:endParaRPr sz="1000">
              <a:solidFill>
                <a:schemeClr val="dk2"/>
              </a:solidFill>
              <a:highlight>
                <a:srgbClr val="C9DAF8"/>
              </a:highlight>
            </a:endParaRPr>
          </a:p>
        </p:txBody>
      </p:sp>
      <p:sp>
        <p:nvSpPr>
          <p:cNvPr id="101" name="Google Shape;101;p16"/>
          <p:cNvSpPr txBox="1"/>
          <p:nvPr/>
        </p:nvSpPr>
        <p:spPr>
          <a:xfrm>
            <a:off x="4386513" y="4875375"/>
            <a:ext cx="14220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Snarberg, 2024</a:t>
            </a:r>
            <a:endParaRPr sz="800">
              <a:solidFill>
                <a:schemeClr val="dk2"/>
              </a:solidFill>
            </a:endParaRPr>
          </a:p>
        </p:txBody>
      </p:sp>
      <p:pic>
        <p:nvPicPr>
          <p:cNvPr id="102" name="Google Shape;102;p16"/>
          <p:cNvPicPr preferRelativeResize="0"/>
          <p:nvPr/>
        </p:nvPicPr>
        <p:blipFill rotWithShape="1">
          <a:blip r:embed="rId6">
            <a:alphaModFix/>
          </a:blip>
          <a:srcRect b="15945" l="13732" r="13066" t="18407"/>
          <a:stretch/>
        </p:blipFill>
        <p:spPr>
          <a:xfrm>
            <a:off x="252425" y="1541800"/>
            <a:ext cx="832750" cy="744150"/>
          </a:xfrm>
          <a:prstGeom prst="rect">
            <a:avLst/>
          </a:prstGeom>
          <a:noFill/>
          <a:ln>
            <a:noFill/>
          </a:ln>
        </p:spPr>
      </p:pic>
      <p:pic>
        <p:nvPicPr>
          <p:cNvPr id="103" name="Google Shape;103;p16" title="Jump detection and height.jpg"/>
          <p:cNvPicPr preferRelativeResize="0"/>
          <p:nvPr/>
        </p:nvPicPr>
        <p:blipFill rotWithShape="1">
          <a:blip r:embed="rId7">
            <a:alphaModFix/>
          </a:blip>
          <a:srcRect b="0" l="12579" r="12855" t="0"/>
          <a:stretch/>
        </p:blipFill>
        <p:spPr>
          <a:xfrm>
            <a:off x="2588775" y="3022029"/>
            <a:ext cx="1684800" cy="1694597"/>
          </a:xfrm>
          <a:prstGeom prst="rect">
            <a:avLst/>
          </a:prstGeom>
          <a:noFill/>
          <a:ln>
            <a:noFill/>
          </a:ln>
        </p:spPr>
      </p:pic>
      <p:pic>
        <p:nvPicPr>
          <p:cNvPr id="104" name="Google Shape;104;p16" title="Signal processing and user interface.jpg"/>
          <p:cNvPicPr preferRelativeResize="0"/>
          <p:nvPr/>
        </p:nvPicPr>
        <p:blipFill rotWithShape="1">
          <a:blip r:embed="rId8">
            <a:alphaModFix/>
          </a:blip>
          <a:srcRect b="0" l="19256" r="11274" t="0"/>
          <a:stretch/>
        </p:blipFill>
        <p:spPr>
          <a:xfrm>
            <a:off x="0" y="2165000"/>
            <a:ext cx="2304368" cy="2487850"/>
          </a:xfrm>
          <a:prstGeom prst="rect">
            <a:avLst/>
          </a:prstGeom>
          <a:noFill/>
          <a:ln>
            <a:noFill/>
          </a:ln>
        </p:spPr>
      </p:pic>
      <p:cxnSp>
        <p:nvCxnSpPr>
          <p:cNvPr id="105" name="Google Shape;105;p16"/>
          <p:cNvCxnSpPr/>
          <p:nvPr/>
        </p:nvCxnSpPr>
        <p:spPr>
          <a:xfrm flipH="1" rot="10800000">
            <a:off x="2157325" y="3246775"/>
            <a:ext cx="333000" cy="5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269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200"/>
              <a:t>User Interaction</a:t>
            </a:r>
            <a:endParaRPr/>
          </a:p>
        </p:txBody>
      </p:sp>
      <p:pic>
        <p:nvPicPr>
          <p:cNvPr id="111" name="Google Shape;111;p17"/>
          <p:cNvPicPr preferRelativeResize="0"/>
          <p:nvPr/>
        </p:nvPicPr>
        <p:blipFill>
          <a:blip r:embed="rId3">
            <a:alphaModFix/>
          </a:blip>
          <a:stretch>
            <a:fillRect/>
          </a:stretch>
        </p:blipFill>
        <p:spPr>
          <a:xfrm>
            <a:off x="8225500" y="111425"/>
            <a:ext cx="726575" cy="806675"/>
          </a:xfrm>
          <a:prstGeom prst="rect">
            <a:avLst/>
          </a:prstGeom>
          <a:noFill/>
          <a:ln>
            <a:noFill/>
          </a:ln>
        </p:spPr>
      </p:pic>
      <p:sp>
        <p:nvSpPr>
          <p:cNvPr id="112" name="Google Shape;112;p17"/>
          <p:cNvSpPr txBox="1"/>
          <p:nvPr/>
        </p:nvSpPr>
        <p:spPr>
          <a:xfrm>
            <a:off x="5035175" y="3292463"/>
            <a:ext cx="3313800" cy="13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688"/>
              <a:buNone/>
            </a:pPr>
            <a:r>
              <a:rPr lang="en" sz="1300" u="sng">
                <a:solidFill>
                  <a:schemeClr val="hlink"/>
                </a:solidFill>
                <a:hlinkClick r:id="rId4"/>
              </a:rPr>
              <a:t>Jump Height App UI</a:t>
            </a:r>
            <a:endParaRPr sz="1300"/>
          </a:p>
          <a:p>
            <a:pPr indent="0" lvl="0" marL="914400" rtl="0" algn="l">
              <a:spcBef>
                <a:spcPts val="0"/>
              </a:spcBef>
              <a:spcAft>
                <a:spcPts val="0"/>
              </a:spcAft>
              <a:buNone/>
            </a:pPr>
            <a:r>
              <a:t/>
            </a:r>
            <a:endParaRPr sz="1300">
              <a:solidFill>
                <a:schemeClr val="dk2"/>
              </a:solidFill>
            </a:endParaRPr>
          </a:p>
          <a:p>
            <a:pPr indent="-311150" lvl="0" marL="457200" rtl="0" algn="l">
              <a:spcBef>
                <a:spcPts val="0"/>
              </a:spcBef>
              <a:spcAft>
                <a:spcPts val="0"/>
              </a:spcAft>
              <a:buClr>
                <a:schemeClr val="dk1"/>
              </a:buClr>
              <a:buSzPts val="1300"/>
              <a:buChar char="●"/>
            </a:pPr>
            <a:r>
              <a:rPr lang="en" sz="1300">
                <a:solidFill>
                  <a:schemeClr val="dk1"/>
                </a:solidFill>
              </a:rPr>
              <a:t>Design a suitable user interface for coaches and athletes to use in their day-to-day sessions</a:t>
            </a:r>
            <a:endParaRPr sz="1300">
              <a:solidFill>
                <a:schemeClr val="dk1"/>
              </a:solidFill>
            </a:endParaRPr>
          </a:p>
          <a:p>
            <a:pPr indent="0" lvl="0" marL="0" rtl="0" algn="l">
              <a:spcBef>
                <a:spcPts val="0"/>
              </a:spcBef>
              <a:spcAft>
                <a:spcPts val="0"/>
              </a:spcAft>
              <a:buSzPts val="688"/>
              <a:buNone/>
            </a:pPr>
            <a:r>
              <a:t/>
            </a:r>
            <a:endParaRPr sz="1300">
              <a:solidFill>
                <a:schemeClr val="dk2"/>
              </a:solidFill>
            </a:endParaRPr>
          </a:p>
          <a:p>
            <a:pPr indent="0" lvl="0" marL="0" rtl="0" algn="l">
              <a:spcBef>
                <a:spcPts val="0"/>
              </a:spcBef>
              <a:spcAft>
                <a:spcPts val="0"/>
              </a:spcAft>
              <a:buSzPts val="688"/>
              <a:buNone/>
            </a:pPr>
            <a:r>
              <a:t/>
            </a:r>
            <a:endParaRPr sz="1300">
              <a:solidFill>
                <a:schemeClr val="dk2"/>
              </a:solidFill>
            </a:endParaRPr>
          </a:p>
        </p:txBody>
      </p:sp>
      <p:sp>
        <p:nvSpPr>
          <p:cNvPr id="113" name="Google Shape;113;p17"/>
          <p:cNvSpPr txBox="1"/>
          <p:nvPr/>
        </p:nvSpPr>
        <p:spPr>
          <a:xfrm>
            <a:off x="0" y="918100"/>
            <a:ext cx="4527000" cy="18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hlinkClick r:id="rId5"/>
              </a:rPr>
              <a:t>app.py</a:t>
            </a:r>
            <a:r>
              <a:rPr lang="en" sz="1300">
                <a:solidFill>
                  <a:schemeClr val="dk2"/>
                </a:solidFill>
              </a:rPr>
              <a:t> </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311150" lvl="0" marL="457200" rtl="0" algn="l">
              <a:spcBef>
                <a:spcPts val="0"/>
              </a:spcBef>
              <a:spcAft>
                <a:spcPts val="0"/>
              </a:spcAft>
              <a:buClr>
                <a:schemeClr val="dk1"/>
              </a:buClr>
              <a:buSzPts val="1300"/>
              <a:buChar char="●"/>
            </a:pPr>
            <a:r>
              <a:rPr lang="en" sz="1300">
                <a:solidFill>
                  <a:schemeClr val="dk1"/>
                </a:solidFill>
              </a:rPr>
              <a:t>First step to a workable application to analyse IMU data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First iteration differentiated between </a:t>
            </a:r>
            <a:r>
              <a:rPr b="1" lang="en" sz="1300">
                <a:solidFill>
                  <a:schemeClr val="dk1"/>
                </a:solidFill>
              </a:rPr>
              <a:t>walking</a:t>
            </a:r>
            <a:r>
              <a:rPr lang="en" sz="1300">
                <a:solidFill>
                  <a:schemeClr val="dk1"/>
                </a:solidFill>
              </a:rPr>
              <a:t>, </a:t>
            </a:r>
            <a:r>
              <a:rPr b="1" lang="en" sz="1300">
                <a:solidFill>
                  <a:schemeClr val="dk1"/>
                </a:solidFill>
              </a:rPr>
              <a:t>running</a:t>
            </a:r>
            <a:r>
              <a:rPr lang="en" sz="1300">
                <a:solidFill>
                  <a:schemeClr val="dk1"/>
                </a:solidFill>
              </a:rPr>
              <a:t> and </a:t>
            </a:r>
            <a:r>
              <a:rPr b="1" lang="en" sz="1300">
                <a:solidFill>
                  <a:schemeClr val="dk1"/>
                </a:solidFill>
              </a:rPr>
              <a:t>jumping</a:t>
            </a:r>
            <a:endParaRPr b="1"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Next iteration integrates j</a:t>
            </a:r>
            <a:r>
              <a:rPr b="1" lang="en" sz="1300">
                <a:solidFill>
                  <a:schemeClr val="dk1"/>
                </a:solidFill>
              </a:rPr>
              <a:t>ump detection</a:t>
            </a:r>
            <a:r>
              <a:rPr lang="en" sz="1300">
                <a:solidFill>
                  <a:schemeClr val="dk1"/>
                </a:solidFill>
              </a:rPr>
              <a:t> and </a:t>
            </a:r>
            <a:r>
              <a:rPr b="1" lang="en" sz="1300">
                <a:solidFill>
                  <a:schemeClr val="dk1"/>
                </a:solidFill>
              </a:rPr>
              <a:t>height</a:t>
            </a:r>
            <a:r>
              <a:rPr lang="en" sz="1300">
                <a:solidFill>
                  <a:schemeClr val="dk1"/>
                </a:solidFill>
              </a:rPr>
              <a:t> </a:t>
            </a:r>
            <a:r>
              <a:rPr b="1" lang="en" sz="1300">
                <a:solidFill>
                  <a:schemeClr val="dk1"/>
                </a:solidFill>
              </a:rPr>
              <a:t>calculation</a:t>
            </a:r>
            <a:r>
              <a:rPr lang="en" sz="1300">
                <a:solidFill>
                  <a:schemeClr val="dk1"/>
                </a:solidFill>
              </a:rPr>
              <a:t> in a </a:t>
            </a:r>
            <a:r>
              <a:rPr lang="en" sz="1300">
                <a:solidFill>
                  <a:schemeClr val="dk1"/>
                </a:solidFill>
              </a:rPr>
              <a:t>python</a:t>
            </a:r>
            <a:r>
              <a:rPr lang="en" sz="1300">
                <a:solidFill>
                  <a:schemeClr val="dk1"/>
                </a:solidFill>
              </a:rPr>
              <a:t> web app and validate in-field</a:t>
            </a:r>
            <a:endParaRPr sz="1300">
              <a:solidFill>
                <a:schemeClr val="dk1"/>
              </a:solidFill>
            </a:endParaRPr>
          </a:p>
        </p:txBody>
      </p:sp>
      <p:pic>
        <p:nvPicPr>
          <p:cNvPr id="114" name="Google Shape;114;p17"/>
          <p:cNvPicPr preferRelativeResize="0"/>
          <p:nvPr/>
        </p:nvPicPr>
        <p:blipFill>
          <a:blip r:embed="rId6">
            <a:alphaModFix/>
          </a:blip>
          <a:stretch>
            <a:fillRect/>
          </a:stretch>
        </p:blipFill>
        <p:spPr>
          <a:xfrm>
            <a:off x="5021812" y="1277250"/>
            <a:ext cx="3340564" cy="1817101"/>
          </a:xfrm>
          <a:prstGeom prst="rect">
            <a:avLst/>
          </a:prstGeom>
          <a:noFill/>
          <a:ln>
            <a:noFill/>
          </a:ln>
        </p:spPr>
      </p:pic>
      <p:pic>
        <p:nvPicPr>
          <p:cNvPr id="115" name="Google Shape;115;p17" title="chrono_steps.jpg"/>
          <p:cNvPicPr preferRelativeResize="0"/>
          <p:nvPr/>
        </p:nvPicPr>
        <p:blipFill>
          <a:blip r:embed="rId7">
            <a:alphaModFix/>
          </a:blip>
          <a:stretch>
            <a:fillRect/>
          </a:stretch>
        </p:blipFill>
        <p:spPr>
          <a:xfrm>
            <a:off x="853775" y="2811525"/>
            <a:ext cx="3109300" cy="233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269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200"/>
              <a:t>Results</a:t>
            </a:r>
            <a:endParaRPr/>
          </a:p>
        </p:txBody>
      </p:sp>
      <p:pic>
        <p:nvPicPr>
          <p:cNvPr id="121" name="Google Shape;121;p18"/>
          <p:cNvPicPr preferRelativeResize="0"/>
          <p:nvPr/>
        </p:nvPicPr>
        <p:blipFill>
          <a:blip r:embed="rId3">
            <a:alphaModFix/>
          </a:blip>
          <a:stretch>
            <a:fillRect/>
          </a:stretch>
        </p:blipFill>
        <p:spPr>
          <a:xfrm>
            <a:off x="8225500" y="111425"/>
            <a:ext cx="726575" cy="806675"/>
          </a:xfrm>
          <a:prstGeom prst="rect">
            <a:avLst/>
          </a:prstGeom>
          <a:noFill/>
          <a:ln>
            <a:noFill/>
          </a:ln>
        </p:spPr>
      </p:pic>
      <p:sp>
        <p:nvSpPr>
          <p:cNvPr id="122" name="Google Shape;122;p18"/>
          <p:cNvSpPr txBox="1"/>
          <p:nvPr/>
        </p:nvSpPr>
        <p:spPr>
          <a:xfrm>
            <a:off x="4920650" y="760456"/>
            <a:ext cx="3796800" cy="2293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We expect to show that IMU-based predictions are close to ground truth measurements.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 visualization of performance over time helps coaches track progress and detect fatigue or reduced jump height, which could indicate injury risk.</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Chest and hip had the most accurate outcomes.</a:t>
            </a:r>
            <a:endParaRPr>
              <a:solidFill>
                <a:schemeClr val="dk1"/>
              </a:solidFill>
            </a:endParaRPr>
          </a:p>
        </p:txBody>
      </p:sp>
      <p:sp>
        <p:nvSpPr>
          <p:cNvPr id="123" name="Google Shape;123;p18"/>
          <p:cNvSpPr txBox="1"/>
          <p:nvPr/>
        </p:nvSpPr>
        <p:spPr>
          <a:xfrm>
            <a:off x="5702788" y="3067675"/>
            <a:ext cx="28401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Table 1:  Reliability between measuring systems—force plates (the gold standard</a:t>
            </a:r>
            <a:endParaRPr b="1" sz="1000">
              <a:solidFill>
                <a:schemeClr val="dk2"/>
              </a:solidFill>
            </a:endParaRPr>
          </a:p>
        </p:txBody>
      </p:sp>
      <p:pic>
        <p:nvPicPr>
          <p:cNvPr id="124" name="Google Shape;124;p18" title="Screenshot (334).png"/>
          <p:cNvPicPr preferRelativeResize="0"/>
          <p:nvPr/>
        </p:nvPicPr>
        <p:blipFill rotWithShape="1">
          <a:blip r:embed="rId4">
            <a:alphaModFix/>
          </a:blip>
          <a:srcRect b="0" l="16798" r="0" t="0"/>
          <a:stretch/>
        </p:blipFill>
        <p:spPr>
          <a:xfrm>
            <a:off x="383850" y="2874450"/>
            <a:ext cx="4188151" cy="2003250"/>
          </a:xfrm>
          <a:prstGeom prst="rect">
            <a:avLst/>
          </a:prstGeom>
          <a:noFill/>
          <a:ln>
            <a:noFill/>
          </a:ln>
        </p:spPr>
      </p:pic>
      <p:pic>
        <p:nvPicPr>
          <p:cNvPr id="125" name="Google Shape;125;p18" title="Screenshot (333).png"/>
          <p:cNvPicPr preferRelativeResize="0"/>
          <p:nvPr/>
        </p:nvPicPr>
        <p:blipFill rotWithShape="1">
          <a:blip r:embed="rId5">
            <a:alphaModFix/>
          </a:blip>
          <a:srcRect b="0" l="18949" r="0" t="0"/>
          <a:stretch/>
        </p:blipFill>
        <p:spPr>
          <a:xfrm>
            <a:off x="383850" y="918100"/>
            <a:ext cx="4188149" cy="1842101"/>
          </a:xfrm>
          <a:prstGeom prst="rect">
            <a:avLst/>
          </a:prstGeom>
          <a:noFill/>
          <a:ln>
            <a:noFill/>
          </a:ln>
        </p:spPr>
      </p:pic>
      <p:sp>
        <p:nvSpPr>
          <p:cNvPr id="126" name="Google Shape;126;p18"/>
          <p:cNvSpPr txBox="1"/>
          <p:nvPr/>
        </p:nvSpPr>
        <p:spPr>
          <a:xfrm>
            <a:off x="967114" y="4848675"/>
            <a:ext cx="37968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Figure: Live charts and</a:t>
            </a:r>
            <a:r>
              <a:rPr b="1" lang="en" sz="1000">
                <a:solidFill>
                  <a:schemeClr val="dk2"/>
                </a:solidFill>
              </a:rPr>
              <a:t> Jump detection</a:t>
            </a:r>
            <a:endParaRPr b="1" sz="1000">
              <a:solidFill>
                <a:schemeClr val="dk2"/>
              </a:solidFill>
            </a:endParaRPr>
          </a:p>
        </p:txBody>
      </p:sp>
      <p:pic>
        <p:nvPicPr>
          <p:cNvPr id="127" name="Google Shape;127;p18" title="Screenshot (336).png"/>
          <p:cNvPicPr preferRelativeResize="0"/>
          <p:nvPr/>
        </p:nvPicPr>
        <p:blipFill rotWithShape="1">
          <a:blip r:embed="rId6">
            <a:alphaModFix/>
          </a:blip>
          <a:srcRect b="32714" l="43908" r="18878" t="26912"/>
          <a:stretch/>
        </p:blipFill>
        <p:spPr>
          <a:xfrm>
            <a:off x="5602975" y="3528175"/>
            <a:ext cx="3039725" cy="1615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00" y="289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200"/>
              <a:t>Project Methodology</a:t>
            </a:r>
            <a:endParaRPr/>
          </a:p>
        </p:txBody>
      </p:sp>
      <p:pic>
        <p:nvPicPr>
          <p:cNvPr id="133" name="Google Shape;133;p19"/>
          <p:cNvPicPr preferRelativeResize="0"/>
          <p:nvPr/>
        </p:nvPicPr>
        <p:blipFill>
          <a:blip r:embed="rId3">
            <a:alphaModFix/>
          </a:blip>
          <a:stretch>
            <a:fillRect/>
          </a:stretch>
        </p:blipFill>
        <p:spPr>
          <a:xfrm>
            <a:off x="8225500" y="132150"/>
            <a:ext cx="726575" cy="806675"/>
          </a:xfrm>
          <a:prstGeom prst="rect">
            <a:avLst/>
          </a:prstGeom>
          <a:noFill/>
          <a:ln>
            <a:noFill/>
          </a:ln>
        </p:spPr>
      </p:pic>
      <p:grpSp>
        <p:nvGrpSpPr>
          <p:cNvPr id="134" name="Google Shape;134;p19"/>
          <p:cNvGrpSpPr/>
          <p:nvPr/>
        </p:nvGrpSpPr>
        <p:grpSpPr>
          <a:xfrm>
            <a:off x="5632317" y="1210500"/>
            <a:ext cx="3305700" cy="3483050"/>
            <a:chOff x="5632317" y="1189775"/>
            <a:chExt cx="3305700" cy="3483050"/>
          </a:xfrm>
        </p:grpSpPr>
        <p:sp>
          <p:nvSpPr>
            <p:cNvPr id="135" name="Google Shape;135;p19"/>
            <p:cNvSpPr/>
            <p:nvPr/>
          </p:nvSpPr>
          <p:spPr>
            <a:xfrm>
              <a:off x="5632317" y="1189775"/>
              <a:ext cx="33057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POC </a:t>
              </a:r>
              <a:r>
                <a:rPr lang="en">
                  <a:solidFill>
                    <a:srgbClr val="FFFFFF"/>
                  </a:solidFill>
                </a:rPr>
                <a:t>and</a:t>
              </a:r>
              <a:r>
                <a:rPr lang="en">
                  <a:solidFill>
                    <a:srgbClr val="FFFFFF"/>
                  </a:solidFill>
                </a:rPr>
                <a:t> validation</a:t>
              </a:r>
              <a:endParaRPr>
                <a:solidFill>
                  <a:srgbClr val="FFFFFF"/>
                </a:solidFill>
              </a:endParaRPr>
            </a:p>
          </p:txBody>
        </p:sp>
        <p:sp>
          <p:nvSpPr>
            <p:cNvPr id="136" name="Google Shape;136;p19"/>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Validate </a:t>
              </a:r>
              <a:r>
                <a:rPr lang="en" sz="1200"/>
                <a:t>methodology</a:t>
              </a:r>
              <a:r>
                <a:rPr lang="en" sz="1200"/>
                <a:t> against the gold standard - Motion capture</a:t>
              </a:r>
              <a:endParaRPr sz="1200"/>
            </a:p>
            <a:p>
              <a:pPr indent="-304800" lvl="0" marL="457200" rtl="0" algn="l">
                <a:lnSpc>
                  <a:spcPct val="115000"/>
                </a:lnSpc>
                <a:spcBef>
                  <a:spcPts val="0"/>
                </a:spcBef>
                <a:spcAft>
                  <a:spcPts val="0"/>
                </a:spcAft>
                <a:buSzPts val="1200"/>
                <a:buChar char="●"/>
              </a:pPr>
              <a:r>
                <a:rPr lang="en" sz="1200"/>
                <a:t>Complete a proof of concept for the end users</a:t>
              </a:r>
              <a:endParaRPr sz="1200"/>
            </a:p>
            <a:p>
              <a:pPr indent="-304800" lvl="0" marL="457200" rtl="0" algn="l">
                <a:lnSpc>
                  <a:spcPct val="115000"/>
                </a:lnSpc>
                <a:spcBef>
                  <a:spcPts val="0"/>
                </a:spcBef>
                <a:spcAft>
                  <a:spcPts val="0"/>
                </a:spcAft>
                <a:buSzPts val="1200"/>
                <a:buChar char="●"/>
              </a:pPr>
              <a:r>
                <a:rPr lang="en" sz="1200"/>
                <a:t>Test in-field </a:t>
              </a:r>
              <a:endParaRPr sz="1200"/>
            </a:p>
          </p:txBody>
        </p:sp>
      </p:grpSp>
      <p:grpSp>
        <p:nvGrpSpPr>
          <p:cNvPr id="137" name="Google Shape;137;p19"/>
          <p:cNvGrpSpPr/>
          <p:nvPr/>
        </p:nvGrpSpPr>
        <p:grpSpPr>
          <a:xfrm>
            <a:off x="0" y="1210714"/>
            <a:ext cx="3546900" cy="3482836"/>
            <a:chOff x="0" y="1189989"/>
            <a:chExt cx="3546900" cy="3482836"/>
          </a:xfrm>
        </p:grpSpPr>
        <p:sp>
          <p:nvSpPr>
            <p:cNvPr id="138" name="Google Shape;138;p19"/>
            <p:cNvSpPr/>
            <p:nvPr/>
          </p:nvSpPr>
          <p:spPr>
            <a:xfrm>
              <a:off x="0" y="1189989"/>
              <a:ext cx="35469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Exploratory data analysis</a:t>
              </a:r>
              <a:endParaRPr>
                <a:solidFill>
                  <a:srgbClr val="FFFFFF"/>
                </a:solidFill>
              </a:endParaRPr>
            </a:p>
          </p:txBody>
        </p:sp>
        <p:sp>
          <p:nvSpPr>
            <p:cNvPr id="139" name="Google Shape;139;p19"/>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Research</a:t>
              </a:r>
              <a:r>
                <a:rPr lang="en" sz="1200"/>
                <a:t> and literature review of the state of the art practices in IMU sensor handling</a:t>
              </a:r>
              <a:endParaRPr sz="1200"/>
            </a:p>
            <a:p>
              <a:pPr indent="-304800" lvl="0" marL="457200" rtl="0" algn="l">
                <a:lnSpc>
                  <a:spcPct val="115000"/>
                </a:lnSpc>
                <a:spcBef>
                  <a:spcPts val="0"/>
                </a:spcBef>
                <a:spcAft>
                  <a:spcPts val="0"/>
                </a:spcAft>
                <a:buSzPts val="1200"/>
                <a:buChar char="●"/>
              </a:pPr>
              <a:r>
                <a:rPr lang="en" sz="1200"/>
                <a:t>EDA using existing datasets to identify the characteristics of jump data to inform the real-time algorithm</a:t>
              </a:r>
              <a:endParaRPr sz="1200"/>
            </a:p>
          </p:txBody>
        </p:sp>
      </p:grpSp>
      <p:grpSp>
        <p:nvGrpSpPr>
          <p:cNvPr id="140" name="Google Shape;140;p19"/>
          <p:cNvGrpSpPr/>
          <p:nvPr/>
        </p:nvGrpSpPr>
        <p:grpSpPr>
          <a:xfrm>
            <a:off x="2944204" y="1210500"/>
            <a:ext cx="3305700" cy="3483050"/>
            <a:chOff x="2944204" y="1189775"/>
            <a:chExt cx="3305700" cy="3483050"/>
          </a:xfrm>
        </p:grpSpPr>
        <p:sp>
          <p:nvSpPr>
            <p:cNvPr id="141" name="Google Shape;141;p19"/>
            <p:cNvSpPr/>
            <p:nvPr/>
          </p:nvSpPr>
          <p:spPr>
            <a:xfrm>
              <a:off x="2944204" y="1189775"/>
              <a:ext cx="33057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App </a:t>
              </a:r>
              <a:r>
                <a:rPr lang="en">
                  <a:solidFill>
                    <a:srgbClr val="FFFFFF"/>
                  </a:solidFill>
                </a:rPr>
                <a:t>building and real-time algorithm</a:t>
              </a:r>
              <a:endParaRPr>
                <a:solidFill>
                  <a:srgbClr val="FFFFFF"/>
                </a:solidFill>
              </a:endParaRPr>
            </a:p>
          </p:txBody>
        </p:sp>
        <p:sp>
          <p:nvSpPr>
            <p:cNvPr id="142" name="Google Shape;142;p19"/>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Build a simple app to detect different motion in real-time </a:t>
              </a:r>
              <a:endParaRPr sz="1200"/>
            </a:p>
            <a:p>
              <a:pPr indent="-304800" lvl="0" marL="457200" rtl="0" algn="l">
                <a:lnSpc>
                  <a:spcPct val="115000"/>
                </a:lnSpc>
                <a:spcBef>
                  <a:spcPts val="0"/>
                </a:spcBef>
                <a:spcAft>
                  <a:spcPts val="0"/>
                </a:spcAft>
                <a:buSzPts val="1200"/>
                <a:buChar char="●"/>
              </a:pPr>
              <a:r>
                <a:rPr lang="en" sz="1200"/>
                <a:t>Prototype user interface for the final application</a:t>
              </a:r>
              <a:endParaRPr sz="1200"/>
            </a:p>
            <a:p>
              <a:pPr indent="-304800" lvl="0" marL="457200" rtl="0" algn="l">
                <a:lnSpc>
                  <a:spcPct val="115000"/>
                </a:lnSpc>
                <a:spcBef>
                  <a:spcPts val="0"/>
                </a:spcBef>
                <a:spcAft>
                  <a:spcPts val="0"/>
                </a:spcAft>
                <a:buSzPts val="1200"/>
                <a:buChar char="●"/>
              </a:pPr>
              <a:r>
                <a:rPr lang="en" sz="1200"/>
                <a:t>Incorporate more advanced algorithm from informed by data analysis</a:t>
              </a:r>
              <a:endParaRPr sz="1200"/>
            </a:p>
          </p:txBody>
        </p:sp>
      </p:grpSp>
      <p:sp>
        <p:nvSpPr>
          <p:cNvPr id="143" name="Google Shape;143;p19"/>
          <p:cNvSpPr txBox="1"/>
          <p:nvPr/>
        </p:nvSpPr>
        <p:spPr>
          <a:xfrm>
            <a:off x="856100" y="4473800"/>
            <a:ext cx="35142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ProJump Github repo</a:t>
            </a:r>
            <a:r>
              <a:rPr lang="en" sz="1800">
                <a:solidFill>
                  <a:schemeClr val="dk2"/>
                </a:solidFill>
              </a:rPr>
              <a:t> </a:t>
            </a:r>
            <a:endParaRPr sz="1800">
              <a:solidFill>
                <a:schemeClr val="dk2"/>
              </a:solidFill>
            </a:endParaRPr>
          </a:p>
        </p:txBody>
      </p:sp>
      <p:pic>
        <p:nvPicPr>
          <p:cNvPr id="144" name="Google Shape;144;p19"/>
          <p:cNvPicPr preferRelativeResize="0"/>
          <p:nvPr/>
        </p:nvPicPr>
        <p:blipFill>
          <a:blip r:embed="rId5">
            <a:alphaModFix/>
          </a:blip>
          <a:stretch>
            <a:fillRect/>
          </a:stretch>
        </p:blipFill>
        <p:spPr>
          <a:xfrm>
            <a:off x="129525" y="4334911"/>
            <a:ext cx="726575" cy="726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